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7" r:id="rId14"/>
    <p:sldId id="278" r:id="rId15"/>
    <p:sldId id="279" r:id="rId16"/>
    <p:sldId id="269" r:id="rId17"/>
    <p:sldId id="270" r:id="rId18"/>
    <p:sldId id="274" r:id="rId19"/>
    <p:sldId id="276" r:id="rId20"/>
    <p:sldId id="280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6D7387-AA46-4B29-B615-0F8A756E35FC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2624B-3EF1-49AB-B2AD-C3D37BBCC1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432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31BEA-482A-4A12-A90D-A5E96847799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829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err="1" smtClean="0"/>
              <a:t>Ферромагнитные</a:t>
            </a:r>
            <a:r>
              <a:rPr lang="ru-RU" b="1" dirty="0" smtClean="0"/>
              <a:t> материалы условно можно разделить на два типа:</a:t>
            </a:r>
            <a:r>
              <a:rPr lang="ru-RU" dirty="0" smtClean="0"/>
              <a:t> </a:t>
            </a:r>
            <a:r>
              <a:rPr lang="ru-RU" dirty="0" err="1" smtClean="0"/>
              <a:t>магнито</a:t>
            </a:r>
            <a:r>
              <a:rPr lang="ru-RU" dirty="0" smtClean="0"/>
              <a:t>-мягкие и </a:t>
            </a:r>
            <a:r>
              <a:rPr lang="ru-RU" dirty="0" err="1" smtClean="0"/>
              <a:t>магнито</a:t>
            </a:r>
            <a:r>
              <a:rPr lang="ru-RU" dirty="0" smtClean="0"/>
              <a:t>-жёсткие материалы. </a:t>
            </a:r>
            <a:r>
              <a:rPr lang="ru-RU" dirty="0" err="1" smtClean="0"/>
              <a:t>Магнито</a:t>
            </a:r>
            <a:r>
              <a:rPr lang="ru-RU" dirty="0" smtClean="0"/>
              <a:t>-мягкими называют такие </a:t>
            </a:r>
            <a:r>
              <a:rPr lang="ru-RU" dirty="0" err="1" smtClean="0"/>
              <a:t>ферромагнитные</a:t>
            </a:r>
            <a:r>
              <a:rPr lang="ru-RU" dirty="0" smtClean="0"/>
              <a:t> материалы, у которых после прекращения действия внешнего магнитного поля собственное магнитное поле почти полностью исчезает, вещество размагничивается. Из </a:t>
            </a:r>
            <a:r>
              <a:rPr lang="ru-RU" dirty="0" err="1" smtClean="0"/>
              <a:t>магнито</a:t>
            </a:r>
            <a:r>
              <a:rPr lang="ru-RU" dirty="0" smtClean="0"/>
              <a:t>-мягких материалов изготавливаются сердечники трансформаторов, электромагнитов. </a:t>
            </a:r>
            <a:r>
              <a:rPr lang="ru-RU" dirty="0" err="1" smtClean="0"/>
              <a:t>Магнито</a:t>
            </a:r>
            <a:r>
              <a:rPr lang="ru-RU" dirty="0" smtClean="0"/>
              <a:t>-жёсткие материалы используются для изготовления постоянных магнитов, магнитных лент и дисков для магнитной записи и хранения информации.</a:t>
            </a:r>
            <a:endParaRPr lang="ru-RU" dirty="0" smtClean="0">
              <a:effectLst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31BEA-482A-4A12-A90D-A5E96847799F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127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9BDDC-3EE9-4D49-A99E-9C91E9682059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0AC3-482D-4643-8504-F8400B3AE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755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9BDDC-3EE9-4D49-A99E-9C91E9682059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0AC3-482D-4643-8504-F8400B3AE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495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9BDDC-3EE9-4D49-A99E-9C91E9682059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0AC3-482D-4643-8504-F8400B3AE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535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9BDDC-3EE9-4D49-A99E-9C91E9682059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0AC3-482D-4643-8504-F8400B3AE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602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9BDDC-3EE9-4D49-A99E-9C91E9682059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0AC3-482D-4643-8504-F8400B3AE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034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9BDDC-3EE9-4D49-A99E-9C91E9682059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0AC3-482D-4643-8504-F8400B3AE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813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9BDDC-3EE9-4D49-A99E-9C91E9682059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0AC3-482D-4643-8504-F8400B3AE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084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9BDDC-3EE9-4D49-A99E-9C91E9682059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0AC3-482D-4643-8504-F8400B3AE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5378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9BDDC-3EE9-4D49-A99E-9C91E9682059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0AC3-482D-4643-8504-F8400B3AE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652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9BDDC-3EE9-4D49-A99E-9C91E9682059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0AC3-482D-4643-8504-F8400B3AE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5900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9BDDC-3EE9-4D49-A99E-9C91E9682059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0AC3-482D-4643-8504-F8400B3AE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07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9BDDC-3EE9-4D49-A99E-9C91E9682059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D0AC3-482D-4643-8504-F8400B3AE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1614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773723"/>
            <a:ext cx="10509738" cy="5403240"/>
          </a:xfrm>
        </p:spPr>
        <p:txBody>
          <a:bodyPr>
            <a:normAutofit lnSpcReduction="10000"/>
          </a:bodyPr>
          <a:lstStyle/>
          <a:p>
            <a:r>
              <a:rPr lang="ru-RU" sz="3600" b="1" dirty="0">
                <a:solidFill>
                  <a:srgbClr val="0070C0"/>
                </a:solidFill>
              </a:rPr>
              <a:t>Лекция 6.</a:t>
            </a:r>
            <a:r>
              <a:rPr lang="ru-RU" sz="3600" dirty="0">
                <a:solidFill>
                  <a:srgbClr val="0070C0"/>
                </a:solidFill>
              </a:rPr>
              <a:t> Размерные эффекты. Свойства </a:t>
            </a:r>
            <a:r>
              <a:rPr lang="ru-RU" sz="3600" dirty="0" err="1">
                <a:solidFill>
                  <a:srgbClr val="0070C0"/>
                </a:solidFill>
              </a:rPr>
              <a:t>нанодисперсных</a:t>
            </a:r>
            <a:r>
              <a:rPr lang="ru-RU" sz="3600" dirty="0">
                <a:solidFill>
                  <a:srgbClr val="0070C0"/>
                </a:solidFill>
              </a:rPr>
              <a:t> систем. Квантовые эффекты. Квантовые </a:t>
            </a:r>
            <a:r>
              <a:rPr lang="ru-RU" sz="3600" dirty="0" smtClean="0">
                <a:solidFill>
                  <a:srgbClr val="0070C0"/>
                </a:solidFill>
              </a:rPr>
              <a:t>точки</a:t>
            </a:r>
            <a:r>
              <a:rPr lang="en-US" sz="3600" dirty="0" smtClean="0">
                <a:solidFill>
                  <a:srgbClr val="0070C0"/>
                </a:solidFill>
              </a:rPr>
              <a:t>.</a:t>
            </a:r>
          </a:p>
          <a:p>
            <a:r>
              <a:rPr lang="ru-RU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На </a:t>
            </a:r>
            <a:r>
              <a:rPr lang="ru-RU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свойства </a:t>
            </a:r>
            <a:r>
              <a:rPr lang="ru-RU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влияет не только природа вещества, но и </a:t>
            </a:r>
            <a:r>
              <a:rPr lang="ru-RU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его размер</a:t>
            </a:r>
            <a:r>
              <a:rPr lang="ru-RU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  <a:endParaRPr lang="en-US" dirty="0" smtClean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kk-KZ" dirty="0">
                <a:solidFill>
                  <a:srgbClr val="0070C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Р</a:t>
            </a:r>
            <a:r>
              <a:rPr lang="ru-RU" dirty="0" err="1" smtClean="0">
                <a:solidFill>
                  <a:srgbClr val="0070C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азмерный</a:t>
            </a:r>
            <a:r>
              <a:rPr lang="ru-RU" dirty="0" smtClean="0">
                <a:solidFill>
                  <a:srgbClr val="0070C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эффект</a:t>
            </a:r>
            <a:endParaRPr lang="en-US" dirty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ru-RU" dirty="0"/>
              <a:t>Положение атомов на поверхности геометрически и физически отличается от положения в объеме тела.</a:t>
            </a:r>
          </a:p>
          <a:p>
            <a:r>
              <a:rPr lang="ru-RU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На поверхности происходит атомная реконструкция и другой порядок расположения атомов. Состав поверхности не соответствует стехиометрическому составу химических соединений в массе. По глубине это несоответствие занимает несколько межатомных слоев.</a:t>
            </a:r>
            <a:endParaRPr lang="en-US" dirty="0" smtClean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US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US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ru-RU" dirty="0"/>
          </a:p>
        </p:txBody>
      </p:sp>
      <p:sp>
        <p:nvSpPr>
          <p:cNvPr id="4" name="Прямоугольник 1"/>
          <p:cNvSpPr>
            <a:spLocks noChangeArrowheads="1"/>
          </p:cNvSpPr>
          <p:nvPr/>
        </p:nvSpPr>
        <p:spPr bwMode="auto">
          <a:xfrm>
            <a:off x="8629651" y="6372225"/>
            <a:ext cx="16430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sma-NO" sz="1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Adilbekova</a:t>
            </a:r>
            <a:r>
              <a:rPr lang="en-US" altLang="sma-NO" sz="1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A.O</a:t>
            </a:r>
          </a:p>
        </p:txBody>
      </p:sp>
      <p:pic>
        <p:nvPicPr>
          <p:cNvPr id="5" name="Picture 1" descr="head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1003" y="0"/>
            <a:ext cx="8580997" cy="849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815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025058"/>
              </p:ext>
            </p:extLst>
          </p:nvPr>
        </p:nvGraphicFramePr>
        <p:xfrm>
          <a:off x="3287688" y="1196752"/>
          <a:ext cx="4752528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4168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1084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вода</a:t>
                      </a:r>
                      <a:endParaRPr lang="ru-RU" sz="24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39</a:t>
                      </a:r>
                      <a:endParaRPr lang="ru-RU" sz="24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хлороформ</a:t>
                      </a:r>
                      <a:endParaRPr lang="ru-RU" sz="24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49</a:t>
                      </a:r>
                      <a:endParaRPr lang="ru-RU" sz="24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бензол</a:t>
                      </a:r>
                      <a:endParaRPr lang="ru-RU" sz="24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70</a:t>
                      </a:r>
                      <a:endParaRPr lang="ru-RU" sz="24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carbon tetrachloride</a:t>
                      </a:r>
                      <a:endParaRPr lang="ru-RU" sz="24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50</a:t>
                      </a:r>
                      <a:endParaRPr lang="ru-RU" sz="24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октан</a:t>
                      </a:r>
                      <a:endParaRPr lang="ru-RU" sz="24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30</a:t>
                      </a:r>
                      <a:endParaRPr lang="ru-RU" sz="24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декан</a:t>
                      </a:r>
                      <a:endParaRPr lang="ru-RU" sz="24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29</a:t>
                      </a:r>
                      <a:endParaRPr lang="ru-RU" sz="24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гексадекан</a:t>
                      </a:r>
                      <a:endParaRPr lang="ru-RU" sz="24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14</a:t>
                      </a:r>
                      <a:endParaRPr lang="ru-RU" sz="24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Фторид лития</a:t>
                      </a:r>
                      <a:endParaRPr lang="ru-RU" sz="24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232</a:t>
                      </a:r>
                      <a:endParaRPr lang="ru-RU" sz="24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Фторид натрия</a:t>
                      </a:r>
                      <a:endParaRPr lang="ru-RU" sz="24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281</a:t>
                      </a:r>
                      <a:endParaRPr lang="ru-RU" sz="24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Хлорид</a:t>
                      </a:r>
                      <a:r>
                        <a:rPr lang="ru-RU" sz="2400" baseline="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натрия</a:t>
                      </a:r>
                      <a:endParaRPr lang="ru-RU" sz="24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168</a:t>
                      </a:r>
                      <a:endParaRPr lang="ru-RU" sz="24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Бромид калия</a:t>
                      </a:r>
                      <a:endParaRPr lang="ru-RU" sz="24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168</a:t>
                      </a:r>
                      <a:endParaRPr lang="ru-RU" sz="24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Бромид</a:t>
                      </a:r>
                      <a:r>
                        <a:rPr lang="ru-RU" sz="2400" baseline="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цезия</a:t>
                      </a:r>
                      <a:endParaRPr lang="ru-RU" sz="24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161</a:t>
                      </a:r>
                      <a:endParaRPr lang="ru-RU" sz="24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19536" y="188641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Таблица 2. Максимальное переохлаждение (ΔT, </a:t>
            </a:r>
            <a:r>
              <a:rPr lang="ru-RU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⁰C</a:t>
            </a:r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 капель жидкостей или расплавов солей.</a:t>
            </a:r>
          </a:p>
        </p:txBody>
      </p:sp>
    </p:spTree>
    <p:extLst>
      <p:ext uri="{BB962C8B-B14F-4D97-AF65-F5344CB8AC3E}">
        <p14:creationId xmlns:p14="http://schemas.microsoft.com/office/powerpoint/2010/main" val="158634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110832" y="3125706"/>
            <a:ext cx="23042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</a:t>
            </a:r>
            <a:r>
              <a:rPr lang="en-US" sz="2800" baseline="-25000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</a:t>
            </a:r>
            <a:r>
              <a:rPr lang="en-US" sz="2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= </a:t>
            </a:r>
            <a:r>
              <a:rPr lang="en-US" sz="2800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</a:t>
            </a:r>
            <a:r>
              <a:rPr lang="en-US" sz="2800" baseline="-25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 </a:t>
            </a:r>
            <a:r>
              <a:rPr lang="en-US" sz="2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/ </a:t>
            </a:r>
            <a:r>
              <a:rPr lang="en-US" sz="2800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Ω</a:t>
            </a:r>
            <a:r>
              <a:rPr lang="en-US" sz="2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endParaRPr lang="ru-RU" sz="28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26930" y="3222269"/>
            <a:ext cx="4899098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</a:t>
            </a:r>
            <a:r>
              <a:rPr lang="en-US" baseline="-25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– </a:t>
            </a:r>
            <a:r>
              <a:rPr lang="ru-R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ограничение стресса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;</a:t>
            </a:r>
            <a:endParaRPr lang="en-US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</a:t>
            </a:r>
            <a:r>
              <a:rPr lang="en-US" baseline="-25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 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 </a:t>
            </a:r>
            <a:r>
              <a:rPr lang="ru-R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растягивающая сила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;</a:t>
            </a:r>
            <a:endParaRPr lang="en-US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Ω –</a:t>
            </a:r>
            <a:r>
              <a:rPr lang="kk-KZ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площадь поперечного сечения образца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;</a:t>
            </a:r>
            <a:endParaRPr lang="ru-RU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l-GR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β</a:t>
            </a:r>
            <a:r>
              <a:rPr lang="ru-R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– постоянная, зависит от хим.</a:t>
            </a:r>
          </a:p>
          <a:p>
            <a:r>
              <a:rPr lang="ru-RU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природы </a:t>
            </a:r>
            <a:r>
              <a:rPr lang="ru-R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вещества.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766594" y="3967343"/>
            <a:ext cx="29693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</a:t>
            </a:r>
            <a:r>
              <a:rPr lang="en-US" sz="2800" baseline="-25000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</a:t>
            </a:r>
            <a:r>
              <a:rPr lang="en-US" sz="2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= p</a:t>
            </a:r>
            <a:r>
              <a:rPr lang="en-US" sz="2800" baseline="-25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c, min </a:t>
            </a:r>
            <a:r>
              <a:rPr lang="en-US" sz="2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+</a:t>
            </a:r>
            <a:r>
              <a:rPr lang="el-GR" sz="2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β</a:t>
            </a:r>
            <a:r>
              <a:rPr lang="en-US" sz="2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/</a:t>
            </a:r>
            <a:r>
              <a:rPr lang="en-US" sz="2800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</a:t>
            </a:r>
            <a:r>
              <a:rPr lang="en-US" sz="2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endParaRPr lang="ru-RU" sz="28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/>
          </p:nvPr>
        </p:nvGraphicFramePr>
        <p:xfrm>
          <a:off x="3018101" y="5517232"/>
          <a:ext cx="5435719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2815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3920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d,</a:t>
                      </a:r>
                      <a:r>
                        <a:rPr lang="en-US" sz="2000" baseline="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mkm</a:t>
                      </a:r>
                      <a:endParaRPr lang="ru-RU" sz="20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22,0</a:t>
                      </a:r>
                      <a:endParaRPr lang="ru-RU" sz="20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16,0</a:t>
                      </a:r>
                      <a:endParaRPr lang="ru-RU" sz="20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12,5</a:t>
                      </a:r>
                      <a:endParaRPr lang="ru-RU" sz="20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8,0</a:t>
                      </a:r>
                      <a:endParaRPr lang="ru-RU" sz="20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2,5</a:t>
                      </a:r>
                      <a:endParaRPr lang="ru-RU" sz="20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p</a:t>
                      </a:r>
                      <a:r>
                        <a:rPr lang="en-US" sz="2000" baseline="-25000" dirty="0" smtClean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c</a:t>
                      </a:r>
                      <a:r>
                        <a:rPr lang="en-US" sz="20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, N/m^2</a:t>
                      </a:r>
                      <a:endParaRPr lang="ru-RU" sz="20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220</a:t>
                      </a:r>
                      <a:endParaRPr lang="ru-RU" sz="20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1070</a:t>
                      </a:r>
                      <a:endParaRPr lang="ru-RU" sz="20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1460</a:t>
                      </a:r>
                      <a:endParaRPr lang="ru-RU" sz="20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2070</a:t>
                      </a:r>
                      <a:endParaRPr lang="ru-RU" sz="20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5600</a:t>
                      </a:r>
                      <a:endParaRPr lang="ru-RU" sz="20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37418" y="4699597"/>
            <a:ext cx="93970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Таблица 3. Предельное напряжение в зависимости от диаметра стекловолокна.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11071" y="96306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II.</a:t>
            </a:r>
            <a:endParaRPr lang="ru-RU" sz="2800" b="1" dirty="0">
              <a:solidFill>
                <a:schemeClr val="accent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911072" y="735088"/>
            <a:ext cx="80835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accent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б) Механические свойства - механическая прочность:</a:t>
            </a:r>
            <a:endParaRPr lang="ru-RU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89499" y="2391272"/>
            <a:ext cx="81978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Показателем качества прочности на разрыв является предельное напряжение сдвига.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61686" y="1455168"/>
            <a:ext cx="8052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При уменьшении радиуса частицы предельное напряжение увеличивается.</a:t>
            </a:r>
            <a:endParaRPr lang="en-US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688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11071" y="96306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II.</a:t>
            </a:r>
            <a:endParaRPr lang="ru-RU" sz="2800" b="1" dirty="0">
              <a:solidFill>
                <a:schemeClr val="accent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11072" y="735088"/>
            <a:ext cx="80835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accent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в) Магнитные свойства - точка Кюри:</a:t>
            </a:r>
            <a:endParaRPr lang="ru-RU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61686" y="1455168"/>
            <a:ext cx="83107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Точка Кюри (</a:t>
            </a:r>
            <a:r>
              <a:rPr lang="ru-RU" sz="24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Tc</a:t>
            </a:r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 - это температура перехода из </a:t>
            </a:r>
            <a:r>
              <a:rPr lang="ru-RU" sz="24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ферромагнитного</a:t>
            </a:r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в парамагнитное состояние.</a:t>
            </a:r>
            <a:endParaRPr lang="en-US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66242" y="2204865"/>
            <a:ext cx="83062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При уменьшении радиуса частицы точка Кюри сильно уменьшается.</a:t>
            </a:r>
            <a:endParaRPr lang="en-US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16089" y="3236784"/>
            <a:ext cx="9191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Fe, </a:t>
            </a:r>
          </a:p>
          <a:p>
            <a:r>
              <a:rPr lang="en-US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Co, </a:t>
            </a:r>
          </a:p>
          <a:p>
            <a:r>
              <a:rPr lang="en-US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Ni</a:t>
            </a:r>
            <a:endParaRPr lang="ru-RU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" name="Правая фигурная скобка 7"/>
          <p:cNvSpPr/>
          <p:nvPr/>
        </p:nvSpPr>
        <p:spPr>
          <a:xfrm>
            <a:off x="3143672" y="3380799"/>
            <a:ext cx="336244" cy="936104"/>
          </a:xfrm>
          <a:prstGeom prst="rightBrace">
            <a:avLst>
              <a:gd name="adj1" fmla="val 18863"/>
              <a:gd name="adj2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715530" y="3183360"/>
            <a:ext cx="5044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 = 10 nm, </a:t>
            </a:r>
            <a:r>
              <a:rPr lang="en-US" sz="24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</a:t>
            </a:r>
            <a:r>
              <a:rPr lang="en-US" sz="2400" baseline="-250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c,d</a:t>
            </a:r>
            <a:r>
              <a:rPr lang="en-US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≪</a:t>
            </a:r>
            <a:r>
              <a:rPr lang="kk-KZ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</a:t>
            </a:r>
            <a:r>
              <a:rPr lang="en-US" sz="2400" baseline="-250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c,macro</a:t>
            </a:r>
            <a:r>
              <a:rPr lang="en-US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endParaRPr lang="ru-RU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66243" y="4941169"/>
            <a:ext cx="5502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Мёссбауэровская</a:t>
            </a:r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спектроскопия.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27229" y="4005066"/>
            <a:ext cx="7887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 = 20-50 nm, </a:t>
            </a:r>
            <a:r>
              <a:rPr lang="en-US" sz="24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</a:t>
            </a:r>
            <a:r>
              <a:rPr lang="en-US" sz="2400" baseline="-250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c,d</a:t>
            </a:r>
            <a:r>
              <a:rPr lang="en-US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≪ </a:t>
            </a:r>
            <a:r>
              <a:rPr lang="en-US" sz="24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</a:t>
            </a:r>
            <a:r>
              <a:rPr lang="en-US" sz="2400" baseline="-250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c,macro</a:t>
            </a:r>
            <a:r>
              <a:rPr lang="en-US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, </a:t>
            </a:r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если лишняя энергия</a:t>
            </a:r>
          </a:p>
        </p:txBody>
      </p:sp>
    </p:spTree>
    <p:extLst>
      <p:ext uri="{BB962C8B-B14F-4D97-AF65-F5344CB8AC3E}">
        <p14:creationId xmlns:p14="http://schemas.microsoft.com/office/powerpoint/2010/main" val="218906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6"/>
          <p:cNvSpPr>
            <a:spLocks noChangeArrowheads="1"/>
          </p:cNvSpPr>
          <p:nvPr/>
        </p:nvSpPr>
        <p:spPr bwMode="auto">
          <a:xfrm>
            <a:off x="1952626" y="704850"/>
            <a:ext cx="8715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kk-KZ" sz="2000" b="1" dirty="0">
                <a:cs typeface="Times New Roman" pitchFamily="18" charset="0"/>
              </a:rPr>
              <a:t>Парамагнетик</a:t>
            </a:r>
            <a:r>
              <a:rPr lang="ru-RU" sz="2000" b="1" dirty="0">
                <a:cs typeface="Times New Roman" pitchFamily="18" charset="0"/>
              </a:rPr>
              <a:t>и</a:t>
            </a:r>
            <a:r>
              <a:rPr lang="kk-KZ" sz="2000" dirty="0">
                <a:cs typeface="Times New Roman" pitchFamily="18" charset="0"/>
              </a:rPr>
              <a:t> </a:t>
            </a:r>
            <a:endParaRPr lang="kk-KZ" sz="2000" dirty="0"/>
          </a:p>
        </p:txBody>
      </p:sp>
      <p:pic>
        <p:nvPicPr>
          <p:cNvPr id="9219" name="Рисунок 5" descr="\mu \gtrapprox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10064" y="785814"/>
            <a:ext cx="642937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Rectangle 27"/>
          <p:cNvSpPr>
            <a:spLocks noChangeArrowheads="1"/>
          </p:cNvSpPr>
          <p:nvPr/>
        </p:nvSpPr>
        <p:spPr bwMode="auto">
          <a:xfrm>
            <a:off x="1992314" y="1125538"/>
            <a:ext cx="8143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kk-KZ" sz="2000" dirty="0"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намагничиваются по направлению магнитного поля</a:t>
            </a:r>
            <a:r>
              <a:rPr lang="kk-KZ" sz="2000" dirty="0">
                <a:cs typeface="Times New Roman" pitchFamily="18" charset="0"/>
              </a:rPr>
              <a:t>. </a:t>
            </a:r>
            <a:endParaRPr lang="kk-KZ" sz="2000" dirty="0"/>
          </a:p>
        </p:txBody>
      </p:sp>
      <p:sp>
        <p:nvSpPr>
          <p:cNvPr id="9221" name="Rectangle 29"/>
          <p:cNvSpPr>
            <a:spLocks noChangeArrowheads="1"/>
          </p:cNvSpPr>
          <p:nvPr/>
        </p:nvSpPr>
        <p:spPr bwMode="auto">
          <a:xfrm>
            <a:off x="2063751" y="1412875"/>
            <a:ext cx="4429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kk-KZ" sz="2000">
                <a:latin typeface="Times New Roman" pitchFamily="18" charset="0"/>
                <a:cs typeface="Times New Roman" pitchFamily="18" charset="0"/>
              </a:rPr>
              <a:t>Они относятся к слабым магентикам. </a:t>
            </a:r>
          </a:p>
        </p:txBody>
      </p:sp>
      <p:sp>
        <p:nvSpPr>
          <p:cNvPr id="9222" name="Rectangle 30"/>
          <p:cNvSpPr>
            <a:spLocks noChangeArrowheads="1"/>
          </p:cNvSpPr>
          <p:nvPr/>
        </p:nvSpPr>
        <p:spPr bwMode="auto">
          <a:xfrm>
            <a:off x="1919288" y="1773238"/>
            <a:ext cx="8216900" cy="163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  Атомы (молекулы или ионы) пар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магнетиктиков обладают собствеными магнитными моментами. В отсутствии внешнего магнитного поля парамагнетик не намагничен, так ака из-за теплового движения собственые магнитные моменты атомов ориентированы совершенно беспорядоченно. </a:t>
            </a:r>
          </a:p>
        </p:txBody>
      </p:sp>
      <p:sp>
        <p:nvSpPr>
          <p:cNvPr id="9223" name="Rectangle 38"/>
          <p:cNvSpPr>
            <a:spLocks noChangeArrowheads="1"/>
          </p:cNvSpPr>
          <p:nvPr/>
        </p:nvSpPr>
        <p:spPr bwMode="auto">
          <a:xfrm>
            <a:off x="2063750" y="3357563"/>
            <a:ext cx="23574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kk-KZ" sz="2000" b="1">
                <a:latin typeface="Times New Roman" pitchFamily="18" charset="0"/>
                <a:cs typeface="Times New Roman" pitchFamily="18" charset="0"/>
              </a:rPr>
              <a:t>Диамагнетики </a:t>
            </a:r>
            <a:r>
              <a:rPr lang="kk-KZ" sz="100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endParaRPr lang="kk-KZ"/>
          </a:p>
        </p:txBody>
      </p:sp>
      <p:pic>
        <p:nvPicPr>
          <p:cNvPr id="9224" name="Рисунок 4" descr="\mu \lessapprox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24338" y="3357564"/>
            <a:ext cx="8001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5" name="Rectangle 39"/>
          <p:cNvSpPr>
            <a:spLocks noChangeArrowheads="1"/>
          </p:cNvSpPr>
          <p:nvPr/>
        </p:nvSpPr>
        <p:spPr bwMode="auto">
          <a:xfrm>
            <a:off x="1952625" y="3714751"/>
            <a:ext cx="83581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kk-KZ" sz="2000">
                <a:latin typeface="Times New Roman" pitchFamily="18" charset="0"/>
                <a:cs typeface="Times New Roman" pitchFamily="18" charset="0"/>
              </a:rPr>
              <a:t> вещества, намагничивающиеся против направления внешнего магнитного поля. 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6" name="Rectangle 40"/>
          <p:cNvSpPr>
            <a:spLocks noChangeArrowheads="1"/>
          </p:cNvSpPr>
          <p:nvPr/>
        </p:nvSpPr>
        <p:spPr bwMode="auto">
          <a:xfrm>
            <a:off x="1992313" y="4283076"/>
            <a:ext cx="8215312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kk-KZ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Ферромагнетики  - </a:t>
            </a:r>
            <a:r>
              <a:rPr lang="kk-KZ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такие вещества, которые при охлаждении ниже определенной критической температуры (точки Кюри)  приобретают магнитные свойства, становятся парамагнетиками.  Однако в отличие от них ферромагнетики сохраняют свою намагниченность и в отсутствие магнитного поля. </a:t>
            </a:r>
          </a:p>
          <a:p>
            <a:pPr algn="just"/>
            <a:r>
              <a:rPr lang="kk-KZ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Суперпарамагнетизм (CoO, NiO, Fe</a:t>
            </a:r>
            <a:r>
              <a:rPr lang="kk-KZ" sz="2000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kk-KZ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</a:t>
            </a:r>
            <a:r>
              <a:rPr lang="kk-KZ" sz="2000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kk-KZ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 CeO</a:t>
            </a:r>
            <a:r>
              <a:rPr lang="kk-KZ" sz="2000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kk-KZ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TiO</a:t>
            </a:r>
            <a:r>
              <a:rPr lang="kk-KZ" sz="2000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kk-KZ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Al</a:t>
            </a:r>
            <a:r>
              <a:rPr lang="kk-KZ" sz="2000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kk-KZ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</a:t>
            </a:r>
            <a:r>
              <a:rPr lang="kk-KZ" sz="2000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kk-KZ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MgO, GdS, CdSe, GaN</a:t>
            </a:r>
            <a:endParaRPr lang="kk-KZ" sz="20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9227" name="Rectangle 26"/>
          <p:cNvSpPr>
            <a:spLocks noChangeArrowheads="1"/>
          </p:cNvSpPr>
          <p:nvPr/>
        </p:nvSpPr>
        <p:spPr bwMode="auto">
          <a:xfrm>
            <a:off x="1952626" y="333375"/>
            <a:ext cx="8715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kk-KZ" sz="2000" b="1">
                <a:cs typeface="Times New Roman" pitchFamily="18" charset="0"/>
              </a:rPr>
              <a:t>Магнитные свойства</a:t>
            </a:r>
            <a:endParaRPr lang="kk-KZ" sz="2000"/>
          </a:p>
        </p:txBody>
      </p:sp>
    </p:spTree>
    <p:extLst>
      <p:ext uri="{BB962C8B-B14F-4D97-AF65-F5344CB8AC3E}">
        <p14:creationId xmlns:p14="http://schemas.microsoft.com/office/powerpoint/2010/main" val="135812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66939" y="1643064"/>
            <a:ext cx="3786187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Rectangle 1"/>
          <p:cNvSpPr>
            <a:spLocks noChangeArrowheads="1"/>
          </p:cNvSpPr>
          <p:nvPr/>
        </p:nvSpPr>
        <p:spPr bwMode="auto">
          <a:xfrm>
            <a:off x="2524125" y="467071"/>
            <a:ext cx="2928938" cy="923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304704" bIns="0" anchor="ctr">
            <a:spAutoFit/>
          </a:bodyPr>
          <a:lstStyle/>
          <a:p>
            <a:r>
              <a:rPr lang="ru-RU" sz="2000" b="1" dirty="0">
                <a:solidFill>
                  <a:srgbClr val="365F91"/>
                </a:solidFill>
                <a:latin typeface="Cambria" pitchFamily="18" charset="0"/>
                <a:cs typeface="Times New Roman" pitchFamily="18" charset="0"/>
              </a:rPr>
              <a:t>Парамагнитный зонд без магнитного поля</a:t>
            </a:r>
            <a:endParaRPr lang="ru-RU" dirty="0"/>
          </a:p>
        </p:txBody>
      </p:sp>
      <p:pic>
        <p:nvPicPr>
          <p:cNvPr id="10244" name="Рисунок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24625" y="1643064"/>
            <a:ext cx="37147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Rectangle 1"/>
          <p:cNvSpPr>
            <a:spLocks noChangeArrowheads="1"/>
          </p:cNvSpPr>
          <p:nvPr/>
        </p:nvSpPr>
        <p:spPr bwMode="auto">
          <a:xfrm>
            <a:off x="6810375" y="200472"/>
            <a:ext cx="2928938" cy="1231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304704" bIns="0" anchor="ctr">
            <a:spAutoFit/>
          </a:bodyPr>
          <a:lstStyle/>
          <a:p>
            <a:r>
              <a:rPr lang="ru-RU" sz="2000" b="1" dirty="0">
                <a:solidFill>
                  <a:srgbClr val="365F91"/>
                </a:solidFill>
                <a:latin typeface="Cambria" pitchFamily="18" charset="0"/>
                <a:cs typeface="Times New Roman" pitchFamily="18" charset="0"/>
              </a:rPr>
              <a:t>Парамагнитный зонд со слабым магнитным полем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529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24313" y="1214439"/>
            <a:ext cx="4756150" cy="328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Прямоугольник 5"/>
          <p:cNvSpPr>
            <a:spLocks noChangeArrowheads="1"/>
          </p:cNvSpPr>
          <p:nvPr/>
        </p:nvSpPr>
        <p:spPr bwMode="auto">
          <a:xfrm>
            <a:off x="4167189" y="214313"/>
            <a:ext cx="521493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dirty="0">
                <a:latin typeface="Calibri" pitchFamily="34" charset="0"/>
              </a:rPr>
              <a:t>Парамагнитный зонд с сильным магнитным полем</a:t>
            </a:r>
          </a:p>
        </p:txBody>
      </p:sp>
    </p:spTree>
    <p:extLst>
      <p:ext uri="{BB962C8B-B14F-4D97-AF65-F5344CB8AC3E}">
        <p14:creationId xmlns:p14="http://schemas.microsoft.com/office/powerpoint/2010/main" val="347758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11071" y="96306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II.</a:t>
            </a:r>
            <a:endParaRPr lang="ru-RU" sz="2800" b="1" dirty="0">
              <a:solidFill>
                <a:schemeClr val="accent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11072" y="735088"/>
            <a:ext cx="80835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accent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в) Магнитные свойства - коэрцитивное поле:</a:t>
            </a:r>
            <a:endParaRPr lang="ru-RU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61685" y="1455169"/>
            <a:ext cx="99937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Коэрцитивное поле (</a:t>
            </a:r>
            <a:r>
              <a:rPr lang="ru-RU" sz="2400" i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Hc</a:t>
            </a:r>
            <a:r>
              <a:rPr lang="ru-RU" sz="2400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 характеризует поле размагничивания, при котором остаточная намагниченность равна нулю.</a:t>
            </a:r>
            <a:endParaRPr lang="ru-RU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61685" y="2381981"/>
            <a:ext cx="54354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Ферромагнитные</a:t>
            </a:r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материалы:</a:t>
            </a:r>
            <a:r>
              <a:rPr lang="en-US" sz="2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</a:t>
            </a:r>
            <a:endParaRPr lang="ru-RU" sz="2400" i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ru-RU" sz="2400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</a:t>
            </a:r>
            <a:r>
              <a:rPr lang="ru-RU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жесткий </a:t>
            </a:r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магнитный</a:t>
            </a:r>
            <a:r>
              <a:rPr 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en-US" sz="2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</a:t>
            </a:r>
            <a:r>
              <a:rPr lang="en-US" sz="2400" baseline="-250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</a:t>
            </a:r>
            <a:r>
              <a:rPr 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&gt; 100 A/m)</a:t>
            </a:r>
          </a:p>
          <a:p>
            <a:r>
              <a:rPr lang="ru-RU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мягкий магнитный </a:t>
            </a:r>
            <a:r>
              <a:rPr 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en-US" sz="24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</a:t>
            </a:r>
            <a:r>
              <a:rPr lang="en-US" sz="2400" baseline="-250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</a:t>
            </a:r>
            <a:r>
              <a:rPr 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&lt; 100 A/m)</a:t>
            </a:r>
            <a:endParaRPr lang="ru-RU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464151" y="2561999"/>
            <a:ext cx="41091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сердечники трансформаторов, электромагнитов</a:t>
            </a:r>
            <a:endParaRPr lang="en-US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393894" y="4052360"/>
            <a:ext cx="773455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постоянные магниты, магнитные ленты и магнитные диски для записи и хранения информации</a:t>
            </a:r>
          </a:p>
        </p:txBody>
      </p:sp>
      <p:sp>
        <p:nvSpPr>
          <p:cNvPr id="11" name="Стрелка вправо 10"/>
          <p:cNvSpPr/>
          <p:nvPr/>
        </p:nvSpPr>
        <p:spPr>
          <a:xfrm>
            <a:off x="6888088" y="2802123"/>
            <a:ext cx="35989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 rot="5400000">
            <a:off x="3251758" y="3664937"/>
            <a:ext cx="35989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6117076" y="4941169"/>
            <a:ext cx="39439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 &lt; 4 nm, </a:t>
            </a:r>
            <a:r>
              <a:rPr lang="en-US" sz="2400" i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</a:t>
            </a:r>
            <a:r>
              <a:rPr lang="en-US" sz="2400" baseline="-250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</a:t>
            </a:r>
            <a:r>
              <a:rPr lang="en-US" sz="2400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≈ 0</a:t>
            </a:r>
          </a:p>
          <a:p>
            <a:endParaRPr lang="en-US" sz="2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 = 20-25 nm, </a:t>
            </a:r>
            <a:r>
              <a:rPr lang="en-US" sz="2400" i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</a:t>
            </a:r>
            <a:r>
              <a:rPr lang="en-US" sz="2400" baseline="-250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</a:t>
            </a:r>
            <a:r>
              <a:rPr lang="en-US" sz="2400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≈ max</a:t>
            </a:r>
            <a:endParaRPr lang="ru-RU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859670" y="5348504"/>
            <a:ext cx="34275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Нанокластеры</a:t>
            </a:r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железа</a:t>
            </a:r>
          </a:p>
        </p:txBody>
      </p:sp>
      <p:sp>
        <p:nvSpPr>
          <p:cNvPr id="17" name="Правая фигурная скобка 16"/>
          <p:cNvSpPr/>
          <p:nvPr/>
        </p:nvSpPr>
        <p:spPr>
          <a:xfrm flipH="1">
            <a:off x="5422406" y="5099751"/>
            <a:ext cx="424280" cy="936104"/>
          </a:xfrm>
          <a:prstGeom prst="rightBrace">
            <a:avLst>
              <a:gd name="adj1" fmla="val 18863"/>
              <a:gd name="adj2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59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11071" y="96306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II.</a:t>
            </a:r>
            <a:endParaRPr lang="ru-RU" sz="2800" b="1" dirty="0">
              <a:solidFill>
                <a:schemeClr val="accent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11072" y="735088"/>
            <a:ext cx="80835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c) </a:t>
            </a:r>
            <a:r>
              <a:rPr lang="ru-RU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Магнитные свойства:</a:t>
            </a:r>
            <a:endParaRPr lang="kk-KZ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kk-KZ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95157" y="2489414"/>
            <a:ext cx="41328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Ферромагнитные</a:t>
            </a:r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жидкости</a:t>
            </a:r>
          </a:p>
        </p:txBody>
      </p:sp>
      <p:sp>
        <p:nvSpPr>
          <p:cNvPr id="5" name="Правая фигурная скобка 4"/>
          <p:cNvSpPr/>
          <p:nvPr/>
        </p:nvSpPr>
        <p:spPr>
          <a:xfrm flipH="1">
            <a:off x="5447928" y="1700808"/>
            <a:ext cx="424280" cy="2173600"/>
          </a:xfrm>
          <a:prstGeom prst="rightBrace">
            <a:avLst>
              <a:gd name="adj1" fmla="val 12430"/>
              <a:gd name="adj2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312024" y="1566084"/>
            <a:ext cx="40324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дисперсная фаза - </a:t>
            </a:r>
            <a:r>
              <a:rPr lang="ru-RU" sz="2400" i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наномагнитные</a:t>
            </a:r>
            <a:r>
              <a:rPr lang="ru-RU" sz="2400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частицы,</a:t>
            </a:r>
          </a:p>
          <a:p>
            <a:r>
              <a:rPr lang="ru-RU" sz="2400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 = 10 </a:t>
            </a:r>
            <a:r>
              <a:rPr lang="ru-RU" sz="2400" i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нм</a:t>
            </a:r>
            <a:r>
              <a:rPr lang="ru-RU" sz="2400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;</a:t>
            </a:r>
          </a:p>
          <a:p>
            <a:endParaRPr lang="ru-RU" sz="2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ru-RU" sz="2400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дисперсная среда -</a:t>
            </a:r>
          </a:p>
          <a:p>
            <a:r>
              <a:rPr lang="ru-RU" sz="2400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вода или органические растворители.</a:t>
            </a:r>
            <a:endParaRPr lang="ru-RU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62112" y="4591124"/>
            <a:ext cx="76088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Охлаждение мощных трансформаторов в электротехнике.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Обогащение.</a:t>
            </a:r>
          </a:p>
        </p:txBody>
      </p:sp>
    </p:spTree>
    <p:extLst>
      <p:ext uri="{BB962C8B-B14F-4D97-AF65-F5344CB8AC3E}">
        <p14:creationId xmlns:p14="http://schemas.microsoft.com/office/powerpoint/2010/main" val="157556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11071" y="96306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II.</a:t>
            </a:r>
            <a:endParaRPr lang="ru-RU" sz="2800" b="1" dirty="0">
              <a:solidFill>
                <a:schemeClr val="accent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11072" y="735088"/>
            <a:ext cx="80835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c) </a:t>
            </a:r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Каталитические свойства: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53788" y="2061006"/>
            <a:ext cx="28485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макрочастицы</a:t>
            </a:r>
            <a:endParaRPr lang="ru-RU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сосредоточенный на лице</a:t>
            </a:r>
          </a:p>
          <a:p>
            <a:pPr algn="ctr"/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кубическая кристаллическая решетка</a:t>
            </a:r>
            <a:endParaRPr lang="ru-RU" sz="2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00056" y="2060849"/>
            <a:ext cx="32110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наночастицы</a:t>
            </a:r>
            <a:endParaRPr lang="ru-RU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(d = 3-5 </a:t>
            </a:r>
            <a:r>
              <a:rPr lang="ru-RU" sz="24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нм</a:t>
            </a:r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</a:p>
          <a:p>
            <a:pPr algn="ctr"/>
            <a:r>
              <a:rPr lang="ru-RU" sz="24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икосаэдрическая</a:t>
            </a:r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структура</a:t>
            </a:r>
            <a:endParaRPr lang="ru-RU" sz="2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51784" y="1052736"/>
            <a:ext cx="3211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Au</a:t>
            </a:r>
            <a:endParaRPr lang="ru-RU" sz="28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2" name="Стрелка вниз 11"/>
          <p:cNvSpPr/>
          <p:nvPr/>
        </p:nvSpPr>
        <p:spPr>
          <a:xfrm rot="2697817">
            <a:off x="4940180" y="1461776"/>
            <a:ext cx="225783" cy="7769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 rot="18918735">
            <a:off x="6409705" y="1486066"/>
            <a:ext cx="203695" cy="7559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8040216" y="3555750"/>
            <a:ext cx="407338" cy="3378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6105469" y="3852511"/>
            <a:ext cx="46841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более специфическая каталитическая активность</a:t>
            </a:r>
            <a:endParaRPr lang="ru-RU" sz="2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26429" y="5157193"/>
            <a:ext cx="37166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окисление</a:t>
            </a:r>
            <a:r>
              <a:rPr 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 </a:t>
            </a:r>
            <a:r>
              <a:rPr lang="ru-RU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при</a:t>
            </a:r>
            <a:r>
              <a:rPr 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-70 </a:t>
            </a:r>
            <a:r>
              <a:rPr lang="en-US" sz="2400" baseline="300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</a:t>
            </a:r>
            <a:r>
              <a:rPr lang="en-US" sz="24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</a:t>
            </a:r>
            <a:r>
              <a:rPr lang="en-US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endParaRPr lang="ru-RU" sz="24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8040216" y="4725144"/>
            <a:ext cx="407338" cy="3378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911071" y="4422451"/>
            <a:ext cx="3800387" cy="239281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Нанослои</a:t>
            </a:r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MoSi2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Селективность зависит от:</a:t>
            </a:r>
          </a:p>
          <a:p>
            <a:r>
              <a:rPr lang="ru-RU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количество слоев;</a:t>
            </a:r>
          </a:p>
          <a:p>
            <a:r>
              <a:rPr lang="ru-RU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</a:t>
            </a:r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толщина, длина, площадь поверхности слоев.</a:t>
            </a:r>
            <a:endParaRPr lang="en-US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111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47928" y="404665"/>
            <a:ext cx="2877206" cy="53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Викторина</a:t>
            </a:r>
            <a:endParaRPr lang="ru-RU" sz="28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43725" y="1124745"/>
            <a:ext cx="64059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Уменьшение размера выборки приводит к: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39616" y="1916832"/>
            <a:ext cx="2448272" cy="52322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увеличение</a:t>
            </a:r>
            <a:endParaRPr lang="en-US" sz="28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76120" y="1916832"/>
            <a:ext cx="2376264" cy="52322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уменьшение</a:t>
            </a:r>
            <a:endParaRPr lang="en-US" sz="28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61132" y="1916832"/>
            <a:ext cx="7906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или</a:t>
            </a:r>
            <a:endParaRPr lang="ru-RU" sz="28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62328" y="3068960"/>
            <a:ext cx="5886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давление насыщенного пара</a:t>
            </a:r>
          </a:p>
          <a:p>
            <a:pPr lvl="0" algn="ctr"/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капиллярное давление</a:t>
            </a:r>
          </a:p>
          <a:p>
            <a:pPr lvl="0" algn="ctr"/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температура плавления и кристаллизации</a:t>
            </a:r>
          </a:p>
          <a:p>
            <a:pPr lvl="0" algn="ctr"/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прочность</a:t>
            </a:r>
          </a:p>
          <a:p>
            <a:pPr lvl="0" algn="ctr"/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Точка Кюри</a:t>
            </a:r>
          </a:p>
          <a:p>
            <a:pPr lvl="0" algn="ctr"/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коэрцитивное поле</a:t>
            </a:r>
          </a:p>
          <a:p>
            <a:pPr lvl="0" algn="ctr"/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каталитическая активность</a:t>
            </a:r>
          </a:p>
        </p:txBody>
      </p:sp>
    </p:spTree>
    <p:extLst>
      <p:ext uri="{BB962C8B-B14F-4D97-AF65-F5344CB8AC3E}">
        <p14:creationId xmlns:p14="http://schemas.microsoft.com/office/powerpoint/2010/main" val="417534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&amp;Kcy;&amp;acy;&amp;rcy;&amp;tcy;&amp;icy;&amp;ncy;&amp;kcy;&amp;icy; &amp;pcy;&amp;ocy; &amp;zcy;&amp;acy;&amp;pcy;&amp;rcy;&amp;ocy;&amp;scy;&amp;ucy; &amp;zcy;&amp;ocy;&amp;lcy;&amp;softcy; &amp;zcy;&amp;ocy;&amp;lcy;&amp;ocy;&amp;tcy;&amp;acy;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34" t="20267" r="21799" b="20267"/>
          <a:stretch/>
        </p:blipFill>
        <p:spPr bwMode="auto">
          <a:xfrm>
            <a:off x="1991544" y="2984514"/>
            <a:ext cx="2304256" cy="1797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&amp;Kcy;&amp;acy;&amp;rcy;&amp;tcy;&amp;icy;&amp;ncy;&amp;kcy;&amp;icy; &amp;pcy;&amp;ocy; &amp;zcy;&amp;acy;&amp;pcy;&amp;rcy;&amp;ocy;&amp;scy;&amp;ucy; gold precipitation"/>
          <p:cNvPicPr>
            <a:picLocks noGrp="1" noChangeAspect="1" noChangeArrowheads="1"/>
          </p:cNvPicPr>
          <p:nvPr>
            <p:ph sz="quarter" idx="2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59" t="651" r="40333" b="-651"/>
          <a:stretch/>
        </p:blipFill>
        <p:spPr bwMode="auto">
          <a:xfrm>
            <a:off x="5119510" y="2708920"/>
            <a:ext cx="1408539" cy="2363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159896" y="160764"/>
            <a:ext cx="17281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Au</a:t>
            </a:r>
            <a:endParaRPr lang="ru-RU" sz="66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4098" name="Picture 2" descr="&amp;Kcy;&amp;acy;&amp;rcy;&amp;tcy;&amp;icy;&amp;ncy;&amp;kcy;&amp;icy; &amp;pcy;&amp;ocy; &amp;zcy;&amp;acy;&amp;pcy;&amp;rcy;&amp;ocy;&amp;scy;&amp;ucy; &amp;zcy;&amp;ocy;&amp;lcy;&amp;ocy;&amp;tcy;&amp;ocy;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1642" y="2984513"/>
            <a:ext cx="2779065" cy="1680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Стрелка вправо 12"/>
          <p:cNvSpPr/>
          <p:nvPr/>
        </p:nvSpPr>
        <p:spPr>
          <a:xfrm rot="8144379">
            <a:off x="3438263" y="1907510"/>
            <a:ext cx="1629008" cy="268566"/>
          </a:xfrm>
          <a:prstGeom prst="rightArrow">
            <a:avLst>
              <a:gd name="adj1" fmla="val 50000"/>
              <a:gd name="adj2" fmla="val 128279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2932629">
            <a:off x="6477136" y="1944763"/>
            <a:ext cx="1629008" cy="268566"/>
          </a:xfrm>
          <a:prstGeom prst="rightArrow">
            <a:avLst>
              <a:gd name="adj1" fmla="val 50000"/>
              <a:gd name="adj2" fmla="val 128279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 rot="5400000">
            <a:off x="5454141" y="1782913"/>
            <a:ext cx="863368" cy="268566"/>
          </a:xfrm>
          <a:prstGeom prst="rightArrow">
            <a:avLst>
              <a:gd name="adj1" fmla="val 50000"/>
              <a:gd name="adj2" fmla="val 128279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628012" y="4949567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золь</a:t>
            </a:r>
            <a:endParaRPr lang="ru-RU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23793" y="5181000"/>
            <a:ext cx="31968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Осадок</a:t>
            </a:r>
            <a:r>
              <a:rPr 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endParaRPr lang="en-US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887938" y="4765275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кусок</a:t>
            </a:r>
            <a:endParaRPr lang="ru-RU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15268" y="5430416"/>
            <a:ext cx="20858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(about 10</a:t>
            </a:r>
            <a:r>
              <a:rPr lang="en-US" sz="2400" baseline="30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-9 </a:t>
            </a:r>
            <a:r>
              <a:rPr lang="en-US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779302" y="5661249"/>
            <a:ext cx="20858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(about 10</a:t>
            </a:r>
            <a:r>
              <a:rPr lang="en-US" sz="2400" baseline="30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-3 </a:t>
            </a:r>
            <a:r>
              <a:rPr lang="en-US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661079" y="5226940"/>
            <a:ext cx="20858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(about 10</a:t>
            </a:r>
            <a:r>
              <a:rPr lang="en-US" sz="2400" baseline="30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-1 </a:t>
            </a:r>
            <a:r>
              <a:rPr lang="en-US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m)</a:t>
            </a:r>
          </a:p>
        </p:txBody>
      </p:sp>
      <p:pic>
        <p:nvPicPr>
          <p:cNvPr id="20" name="Picture 4" descr="&amp;Kcy;&amp;acy;&amp;rcy;&amp;tcy;&amp;icy;&amp;ncy;&amp;kcy;&amp;icy; &amp;pcy;&amp;ocy; &amp;zcy;&amp;acy;&amp;pcy;&amp;rcy;&amp;ocy;&amp;scy;&amp;ucy; &amp;zcy;&amp;ocy;&amp;lcy;&amp;softcy; &amp;zcy;&amp;ocy;&amp;lcy;&amp;ocy;&amp;tcy;&amp;acy;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2850" y="-70629"/>
            <a:ext cx="4629150" cy="2333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&amp;Kcy;&amp;acy;&amp;rcy;&amp;tcy;&amp;icy;&amp;ncy;&amp;kcy;&amp;icy; &amp;pcy;&amp;ocy; &amp;zcy;&amp;acy;&amp;pcy;&amp;rcy;&amp;ocy;&amp;scy;&amp;ucy; &amp;zcy;&amp;ocy;&amp;lcy;&amp;softcy; &amp;zcy;&amp;ocy;&amp;lcy;&amp;ocy;&amp;tcy;&amp;acy;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67" y="160764"/>
            <a:ext cx="3211352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8014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ъект 2"/>
          <p:cNvSpPr>
            <a:spLocks noGrp="1"/>
          </p:cNvSpPr>
          <p:nvPr>
            <p:ph idx="1"/>
          </p:nvPr>
        </p:nvSpPr>
        <p:spPr>
          <a:xfrm>
            <a:off x="1243012" y="1620934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altLang="sma-NO" sz="4000" dirty="0" smtClean="0"/>
              <a:t>Вопросы?</a:t>
            </a:r>
          </a:p>
          <a:p>
            <a:pPr marL="0" indent="0">
              <a:buNone/>
            </a:pPr>
            <a:endParaRPr lang="ru-RU" altLang="sma-NO" sz="4000" dirty="0"/>
          </a:p>
          <a:p>
            <a:pPr marL="0" indent="0">
              <a:buNone/>
            </a:pPr>
            <a:endParaRPr lang="ru-RU" altLang="sma-NO" sz="4000" dirty="0" smtClean="0"/>
          </a:p>
          <a:p>
            <a:pPr marL="0" indent="0">
              <a:buNone/>
            </a:pPr>
            <a:endParaRPr lang="ru-RU" altLang="sma-NO" sz="4000" dirty="0"/>
          </a:p>
          <a:p>
            <a:pPr marL="0" indent="0">
              <a:buNone/>
            </a:pPr>
            <a:r>
              <a:rPr lang="ru-RU" altLang="sma-NO" sz="4000" dirty="0" smtClean="0"/>
              <a:t>Спасибо за внимание</a:t>
            </a:r>
            <a:r>
              <a:rPr lang="en-US" altLang="sma-NO" sz="4000" dirty="0" smtClean="0"/>
              <a:t>!</a:t>
            </a:r>
          </a:p>
          <a:p>
            <a:pPr marL="0" indent="0">
              <a:buNone/>
            </a:pPr>
            <a:endParaRPr lang="en-US" altLang="sma-NO" dirty="0" smtClean="0"/>
          </a:p>
          <a:p>
            <a:pPr marL="0" indent="0">
              <a:buNone/>
            </a:pPr>
            <a:endParaRPr lang="en-US" altLang="sma-NO" dirty="0"/>
          </a:p>
          <a:p>
            <a:pPr marL="0" indent="0">
              <a:buNone/>
            </a:pPr>
            <a:endParaRPr lang="en-US" altLang="sma-NO" dirty="0"/>
          </a:p>
          <a:p>
            <a:pPr marL="0" indent="0" algn="r">
              <a:buNone/>
            </a:pPr>
            <a:r>
              <a:rPr lang="en-US" altLang="sma-NO" sz="1600" i="1" dirty="0" smtClean="0">
                <a:solidFill>
                  <a:srgbClr val="0070C0"/>
                </a:solidFill>
              </a:rPr>
              <a:t>Akbota.Adilbekova@kaznu.kz</a:t>
            </a:r>
            <a:endParaRPr lang="ru-RU" altLang="sma-NO" sz="1600" i="1" dirty="0" smtClean="0">
              <a:solidFill>
                <a:srgbClr val="0070C0"/>
              </a:solidFill>
            </a:endParaRPr>
          </a:p>
        </p:txBody>
      </p:sp>
      <p:pic>
        <p:nvPicPr>
          <p:cNvPr id="17411" name="Picture 1" descr="head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950" y="141289"/>
            <a:ext cx="892810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4" descr="Химия — Википед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523" y="4759089"/>
            <a:ext cx="1223963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для IPhone, смайлики, думаю вопросы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863" y="1455218"/>
            <a:ext cx="1083266" cy="1083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0027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68215" y="445477"/>
                <a:ext cx="10685585" cy="5731486"/>
              </a:xfrm>
            </p:spPr>
            <p:txBody>
              <a:bodyPr>
                <a:normAutofit/>
              </a:bodyPr>
              <a:lstStyle/>
              <a:p>
                <a:r>
                  <a:rPr lang="en-GB" dirty="0"/>
                  <a:t> </a:t>
                </a:r>
                <a:r>
                  <a:rPr lang="ru-RU" dirty="0"/>
                  <a:t>Количественно размерный эффект можно представить как соотношение между поверхностью </a:t>
                </a:r>
                <a:r>
                  <a:rPr lang="ru-RU" dirty="0" err="1"/>
                  <a:t>наночастиц</a:t>
                </a:r>
                <a:r>
                  <a:rPr lang="ru-RU" dirty="0"/>
                  <a:t> (для сферических частиц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𝑠𝑢𝑟𝑓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dirty="0"/>
                  <a:t>) и их объемом </a:t>
                </a:r>
                <a:r>
                  <a:rPr lang="ru-RU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𝑣𝑜𝑙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=4/3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ru-RU" dirty="0"/>
                  <a:t>), </a:t>
                </a:r>
                <a:endParaRPr lang="ru-RU" dirty="0" smtClean="0"/>
              </a:p>
              <a:p>
                <a:r>
                  <a:rPr lang="ru-RU" dirty="0" smtClean="0"/>
                  <a:t>величина </a:t>
                </a:r>
                <a:r>
                  <a:rPr lang="en-GB" dirty="0" err="1"/>
                  <a:t>S</a:t>
                </a:r>
                <a:r>
                  <a:rPr lang="en-GB" baseline="-25000" dirty="0" err="1"/>
                  <a:t>surf</a:t>
                </a:r>
                <a:r>
                  <a:rPr lang="en-GB" dirty="0"/>
                  <a:t>/</a:t>
                </a:r>
                <a:r>
                  <a:rPr lang="en-GB" dirty="0" err="1"/>
                  <a:t>V</a:t>
                </a:r>
                <a:r>
                  <a:rPr lang="en-GB" baseline="-25000" dirty="0" err="1"/>
                  <a:t>vol</a:t>
                </a:r>
                <a:r>
                  <a:rPr lang="en-GB" baseline="-25000" dirty="0"/>
                  <a:t> </a:t>
                </a:r>
                <a:r>
                  <a:rPr lang="ru-RU" dirty="0"/>
                  <a:t>обратно пропорциональна радиусу или диаметр частиц, т.е. 1 / r или 1 / d. </a:t>
                </a:r>
                <a:endParaRPr lang="ru-RU" dirty="0" smtClean="0"/>
              </a:p>
              <a:p>
                <a:r>
                  <a:rPr lang="ru-RU" dirty="0" smtClean="0"/>
                  <a:t>Отношение </a:t>
                </a:r>
                <a:r>
                  <a:rPr lang="ru-RU" dirty="0"/>
                  <a:t>количества атомов (молекул) на поверхности </a:t>
                </a:r>
                <a:r>
                  <a:rPr lang="ru-RU" dirty="0" err="1"/>
                  <a:t>наночастиц</a:t>
                </a:r>
                <a:r>
                  <a:rPr lang="ru-RU" dirty="0"/>
                  <a:t> (</a:t>
                </a:r>
                <a:r>
                  <a:rPr lang="en-GB" dirty="0" err="1"/>
                  <a:t>N</a:t>
                </a:r>
                <a:r>
                  <a:rPr lang="en-GB" baseline="-25000" dirty="0" err="1"/>
                  <a:t>n</a:t>
                </a:r>
                <a:r>
                  <a:rPr lang="ru-RU" dirty="0"/>
                  <a:t>) к количеству атомов в объеме (</a:t>
                </a:r>
                <a:r>
                  <a:rPr lang="en-GB" dirty="0" err="1"/>
                  <a:t>N</a:t>
                </a:r>
                <a:r>
                  <a:rPr lang="en-GB" baseline="-25000" dirty="0" err="1"/>
                  <a:t>vol</a:t>
                </a:r>
                <a:r>
                  <a:rPr lang="ru-RU" dirty="0"/>
                  <a:t>) можно представить как</a:t>
                </a:r>
                <a:r>
                  <a:rPr lang="ru-RU" dirty="0" smtClean="0"/>
                  <a:t>:</a:t>
                </a:r>
                <a:endParaRPr lang="ru-RU" dirty="0"/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𝑣𝑜𝑙</m:t>
                        </m:r>
                      </m:sub>
                    </m:sSub>
                  </m:oMath>
                </a14:m>
                <a:r>
                  <a:rPr lang="en-GB" dirty="0"/>
                  <a:t>,				</a:t>
                </a:r>
                <a:r>
                  <a:rPr lang="en-GB" dirty="0" smtClean="0"/>
                  <a:t>(1)</a:t>
                </a:r>
                <a:endParaRPr lang="ru-RU" dirty="0"/>
              </a:p>
              <a:p>
                <a:r>
                  <a:rPr lang="en-GB" dirty="0"/>
                  <a:t> </a:t>
                </a:r>
                <a:r>
                  <a:rPr lang="ru-RU" dirty="0"/>
                  <a:t>где 𝛽 определяет долю поверхности атомов (молекул) по отношению к их количеству в объеме </a:t>
                </a:r>
                <a:r>
                  <a:rPr lang="ru-RU" dirty="0" err="1"/>
                  <a:t>наночастиц</a:t>
                </a:r>
                <a:r>
                  <a:rPr lang="ru-RU" dirty="0"/>
                  <a:t>. В соответствии с формулой для сферических </a:t>
                </a:r>
                <a:r>
                  <a:rPr lang="ru-RU" dirty="0" err="1"/>
                  <a:t>наночастиц</a:t>
                </a:r>
                <a:r>
                  <a:rPr lang="ru-RU" dirty="0"/>
                  <a:t> 𝛽</a:t>
                </a:r>
                <a:r>
                  <a:rPr lang="ru-RU" dirty="0" smtClean="0"/>
                  <a:t> </a:t>
                </a:r>
                <a:r>
                  <a:rPr lang="ru-RU" dirty="0"/>
                  <a:t>изменяется, как показано в Таблице 1:</a:t>
                </a: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8215" y="445477"/>
                <a:ext cx="10685585" cy="5731486"/>
              </a:xfrm>
              <a:blipFill rotWithShape="0">
                <a:blip r:embed="rId2"/>
                <a:stretch>
                  <a:fillRect l="-1027" t="-1702" r="-1084" b="-1277"/>
                </a:stretch>
              </a:blipFill>
            </p:spPr>
            <p:txBody>
              <a:bodyPr/>
              <a:lstStyle/>
              <a:p>
                <a:r>
                  <a:rPr lang="sma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990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1643573"/>
              </p:ext>
            </p:extLst>
          </p:nvPr>
        </p:nvGraphicFramePr>
        <p:xfrm>
          <a:off x="961288" y="926122"/>
          <a:ext cx="9231582" cy="3840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94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5363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5363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5363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5363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56760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12423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Число атомов в </a:t>
                      </a:r>
                      <a:r>
                        <a:rPr lang="kk-KZ" sz="3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объеме</a:t>
                      </a:r>
                      <a:endParaRPr lang="ru-RU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600" dirty="0">
                          <a:effectLst/>
                        </a:rPr>
                        <a:t>      10</a:t>
                      </a:r>
                      <a:r>
                        <a:rPr lang="en-GB" sz="3600" baseline="30000" dirty="0">
                          <a:effectLst/>
                        </a:rPr>
                        <a:t>6</a:t>
                      </a:r>
                      <a:endParaRPr lang="ru-RU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600" dirty="0">
                          <a:effectLst/>
                        </a:rPr>
                        <a:t>       10</a:t>
                      </a:r>
                      <a:r>
                        <a:rPr lang="en-GB" sz="3600" baseline="30000" dirty="0">
                          <a:effectLst/>
                        </a:rPr>
                        <a:t>5</a:t>
                      </a:r>
                      <a:endParaRPr lang="ru-RU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600" dirty="0">
                          <a:effectLst/>
                        </a:rPr>
                        <a:t>      10</a:t>
                      </a:r>
                      <a:r>
                        <a:rPr lang="en-GB" sz="3600" baseline="30000" dirty="0">
                          <a:effectLst/>
                        </a:rPr>
                        <a:t>4</a:t>
                      </a:r>
                      <a:endParaRPr lang="ru-RU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600">
                          <a:effectLst/>
                        </a:rPr>
                        <a:t>      10</a:t>
                      </a:r>
                      <a:r>
                        <a:rPr lang="en-GB" sz="3600" baseline="30000">
                          <a:effectLst/>
                        </a:rPr>
                        <a:t>3</a:t>
                      </a:r>
                      <a:endParaRPr lang="ru-RU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600" dirty="0">
                          <a:effectLst/>
                        </a:rPr>
                        <a:t>      </a:t>
                      </a:r>
                      <a:endParaRPr lang="kk-KZ" sz="36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600" dirty="0" smtClean="0">
                          <a:effectLst/>
                        </a:rPr>
                        <a:t>10</a:t>
                      </a:r>
                      <a:r>
                        <a:rPr lang="en-GB" sz="3600" baseline="30000" dirty="0" smtClean="0">
                          <a:effectLst/>
                        </a:rPr>
                        <a:t>2</a:t>
                      </a:r>
                      <a:endParaRPr lang="ru-RU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463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3600" dirty="0">
                          <a:effectLst/>
                        </a:rPr>
                        <a:t>β </a:t>
                      </a:r>
                      <a:r>
                        <a:rPr lang="en-GB" sz="3600" dirty="0" smtClean="0">
                          <a:effectLst/>
                        </a:rPr>
                        <a:t>(</a:t>
                      </a:r>
                      <a:r>
                        <a:rPr lang="ru-RU" sz="3600" dirty="0" smtClean="0">
                          <a:effectLst/>
                        </a:rPr>
                        <a:t>доля поверхностных атомов</a:t>
                      </a:r>
                      <a:r>
                        <a:rPr lang="en-GB" sz="3600" dirty="0" smtClean="0">
                          <a:effectLst/>
                        </a:rPr>
                        <a:t>), </a:t>
                      </a:r>
                      <a:r>
                        <a:rPr lang="en-GB" sz="3600" dirty="0">
                          <a:effectLst/>
                        </a:rPr>
                        <a:t>%</a:t>
                      </a:r>
                      <a:endParaRPr lang="ru-RU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600" dirty="0">
                          <a:effectLst/>
                        </a:rPr>
                        <a:t>       4</a:t>
                      </a:r>
                      <a:endParaRPr lang="ru-RU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600" dirty="0">
                          <a:effectLst/>
                        </a:rPr>
                        <a:t>        9</a:t>
                      </a:r>
                      <a:endParaRPr lang="ru-RU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600" dirty="0">
                          <a:effectLst/>
                        </a:rPr>
                        <a:t>      19</a:t>
                      </a:r>
                      <a:endParaRPr lang="ru-RU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600" dirty="0">
                          <a:effectLst/>
                        </a:rPr>
                        <a:t>      40</a:t>
                      </a:r>
                      <a:endParaRPr lang="ru-RU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3600" dirty="0">
                          <a:effectLst/>
                        </a:rPr>
                        <a:t>      </a:t>
                      </a:r>
                      <a:r>
                        <a:rPr lang="en-GB" sz="3600" dirty="0" smtClean="0">
                          <a:effectLst/>
                        </a:rPr>
                        <a:t>86</a:t>
                      </a:r>
                      <a:endParaRPr lang="ru-RU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481589" y="4919227"/>
            <a:ext cx="927605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Число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атомов в объеме, равное </a:t>
            </a:r>
            <a:r>
              <a:rPr lang="en-GB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10</a:t>
            </a:r>
            <a:r>
              <a:rPr lang="en-GB" sz="28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4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соответствует меньшему размеру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наночастиц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(2-3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нм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), которые могут образовывать частицу дисперсной фазы.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86623" y="249645"/>
            <a:ext cx="16959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dirty="0" smtClean="0"/>
              <a:t>Таблица 4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6841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281354"/>
            <a:ext cx="10439400" cy="5895609"/>
          </a:xfrm>
        </p:spPr>
        <p:txBody>
          <a:bodyPr/>
          <a:lstStyle/>
          <a:p>
            <a:r>
              <a:rPr lang="ru-RU" dirty="0"/>
              <a:t>При толщине поверхностного слоя h, равной 3-4 атомам (0,5-1,5 </a:t>
            </a:r>
            <a:r>
              <a:rPr lang="ru-RU" dirty="0" err="1"/>
              <a:t>нм</a:t>
            </a:r>
            <a:r>
              <a:rPr lang="ru-RU" dirty="0"/>
              <a:t>), и при среднем размере </a:t>
            </a:r>
            <a:r>
              <a:rPr lang="ru-RU" dirty="0" err="1"/>
              <a:t>наночастиц</a:t>
            </a:r>
            <a:r>
              <a:rPr lang="ru-RU" dirty="0"/>
              <a:t> 10-20 </a:t>
            </a:r>
            <a:r>
              <a:rPr lang="ru-RU" dirty="0" err="1"/>
              <a:t>нм</a:t>
            </a:r>
            <a:r>
              <a:rPr lang="ru-RU" dirty="0"/>
              <a:t>, то около 50% общей массы </a:t>
            </a:r>
            <a:r>
              <a:rPr lang="ru-RU" dirty="0" err="1"/>
              <a:t>наночастиц</a:t>
            </a:r>
            <a:r>
              <a:rPr lang="ru-RU" dirty="0"/>
              <a:t> располагается на поверхностном слое.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37983" y="1746914"/>
            <a:ext cx="7492620" cy="459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404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330255" y="2650148"/>
            <a:ext cx="62374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b) </a:t>
            </a:r>
            <a:r>
              <a:rPr lang="ru-RU" sz="2400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давление насыщенного пара </a:t>
            </a:r>
            <a:r>
              <a:rPr lang="ru-RU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</a:t>
            </a:r>
            <a:endParaRPr lang="en-US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3831" y="1098151"/>
            <a:ext cx="65672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US" sz="24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  <a:r>
              <a:rPr lang="kk-KZ" sz="2400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 поверхностное натяжение жидкости:</a:t>
            </a:r>
            <a:endParaRPr lang="ru-RU" sz="2400" dirty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05114" y="4725145"/>
            <a:ext cx="3906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c) </a:t>
            </a:r>
            <a:r>
              <a:rPr lang="ru-RU" sz="2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Капиллярное давление</a:t>
            </a:r>
            <a:endParaRPr lang="ru-RU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68008" y="5366493"/>
            <a:ext cx="49412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</a:t>
            </a:r>
            <a:r>
              <a:rPr lang="en-US" sz="1600" baseline="-25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</a:t>
            </a:r>
            <a:r>
              <a:rPr lang="ru-RU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– капиллярное давление</a:t>
            </a:r>
            <a:r>
              <a:rPr lang="en-US" sz="1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;</a:t>
            </a:r>
            <a:endParaRPr lang="en-US" sz="16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l-GR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σ</a:t>
            </a:r>
            <a:r>
              <a:rPr lang="en-US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– </a:t>
            </a:r>
            <a:r>
              <a:rPr lang="ru-RU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поверхностное натяжение</a:t>
            </a:r>
            <a:r>
              <a:rPr lang="en-US" sz="1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;</a:t>
            </a:r>
            <a:endParaRPr lang="en-US" sz="16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</a:t>
            </a:r>
            <a:r>
              <a:rPr lang="en-US" sz="1600" baseline="-25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 </a:t>
            </a:r>
            <a:r>
              <a:rPr lang="en-US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r</a:t>
            </a:r>
            <a:r>
              <a:rPr lang="en-US" sz="1600" baseline="-25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 </a:t>
            </a:r>
            <a:r>
              <a:rPr lang="en-US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1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</a:t>
            </a:r>
            <a:r>
              <a:rPr lang="ru-RU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радиусы кривизны поверхности</a:t>
            </a:r>
            <a:r>
              <a:rPr lang="en-US" sz="1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;</a:t>
            </a:r>
            <a:endParaRPr lang="en-US" sz="16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“+” – </a:t>
            </a:r>
            <a:r>
              <a:rPr lang="ru-RU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для выпуклой поверхности</a:t>
            </a:r>
            <a:r>
              <a:rPr lang="en-US" sz="1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;</a:t>
            </a:r>
            <a:endParaRPr lang="en-US" sz="16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“–” </a:t>
            </a:r>
            <a:r>
              <a:rPr lang="en-US" sz="1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</a:t>
            </a:r>
            <a:r>
              <a:rPr lang="ru-RU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для вогнутой поверхности</a:t>
            </a:r>
            <a:r>
              <a:rPr lang="en-US" sz="1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  <a:endParaRPr lang="en-US" sz="16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/>
          </p:nvPr>
        </p:nvGraphicFramePr>
        <p:xfrm>
          <a:off x="2674012" y="5733256"/>
          <a:ext cx="2701908" cy="84124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1897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6004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8803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6004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8803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17814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p</a:t>
                      </a:r>
                      <a:r>
                        <a:rPr lang="en-US" sz="2400" baseline="-25000" dirty="0">
                          <a:solidFill>
                            <a:srgbClr val="FF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c</a:t>
                      </a:r>
                      <a:r>
                        <a:rPr lang="en-US" sz="2400" baseline="-250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en-US" sz="24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= </a:t>
                      </a:r>
                      <a:r>
                        <a:rPr lang="ru-RU" sz="24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± </a:t>
                      </a:r>
                      <a:r>
                        <a:rPr lang="en-US" sz="24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σ</a:t>
                      </a:r>
                      <a:endParaRPr lang="ru-RU" sz="2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(</a:t>
                      </a:r>
                      <a:endParaRPr lang="ru-RU" sz="36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1</a:t>
                      </a:r>
                      <a:endParaRPr lang="ru-RU" sz="2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+</a:t>
                      </a:r>
                      <a:endParaRPr lang="ru-RU" sz="240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1</a:t>
                      </a:r>
                      <a:endParaRPr lang="ru-RU" sz="2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)</a:t>
                      </a:r>
                      <a:endParaRPr lang="ru-RU" sz="36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26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r</a:t>
                      </a:r>
                      <a:r>
                        <a:rPr lang="en-US" sz="2400" baseline="-25000" dirty="0">
                          <a:solidFill>
                            <a:srgbClr val="FF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1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r</a:t>
                      </a:r>
                      <a:r>
                        <a:rPr lang="en-US" sz="2400" baseline="-25000" dirty="0">
                          <a:solidFill>
                            <a:srgbClr val="FF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045850" y="5229200"/>
            <a:ext cx="19992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Закон Лапласа</a:t>
            </a:r>
            <a:endParaRPr lang="ru-RU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/>
          </p:nvPr>
        </p:nvGraphicFramePr>
        <p:xfrm>
          <a:off x="2643392" y="3429000"/>
          <a:ext cx="2516505" cy="84124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0566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35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763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</a:rPr>
                        <a:t>p</a:t>
                      </a:r>
                      <a:r>
                        <a:rPr lang="en-US" sz="2400" baseline="-25000" dirty="0" err="1">
                          <a:solidFill>
                            <a:srgbClr val="FF0000"/>
                          </a:solidFill>
                          <a:effectLst/>
                        </a:rPr>
                        <a:t>r</a:t>
                      </a:r>
                      <a:r>
                        <a:rPr lang="en-US" sz="2400" baseline="-250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</a:rPr>
                        <a:t> - p</a:t>
                      </a:r>
                      <a:r>
                        <a:rPr lang="en-US" sz="2400" baseline="-25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=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2σV</a:t>
                      </a:r>
                      <a:r>
                        <a:rPr lang="en-US" sz="2400" baseline="-25000" dirty="0">
                          <a:effectLst/>
                        </a:rPr>
                        <a:t>m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p</a:t>
                      </a:r>
                      <a:r>
                        <a:rPr lang="en-US" sz="2400" baseline="-25000" dirty="0">
                          <a:effectLst/>
                        </a:rPr>
                        <a:t>0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</a:rPr>
                        <a:t>r</a:t>
                      </a:r>
                      <a:r>
                        <a:rPr lang="en-US" sz="2400" dirty="0" err="1">
                          <a:effectLst/>
                        </a:rPr>
                        <a:t>RT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6600056" y="2864052"/>
            <a:ext cx="43552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</a:t>
            </a:r>
            <a:r>
              <a:rPr lang="en-US" sz="1600" baseline="-250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</a:t>
            </a:r>
            <a:r>
              <a:rPr lang="ru-RU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–давление пара над криволинейной поверхностью;</a:t>
            </a:r>
          </a:p>
          <a:p>
            <a:r>
              <a:rPr lang="en-US" sz="1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</a:t>
            </a:r>
            <a:r>
              <a:rPr lang="en-US" sz="1600" baseline="-25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0</a:t>
            </a:r>
            <a:r>
              <a:rPr lang="ru-RU" sz="1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давление пара над плоской поверхностью;</a:t>
            </a:r>
          </a:p>
          <a:p>
            <a:r>
              <a:rPr lang="ru-RU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σ - поверхностное натяжение;</a:t>
            </a:r>
          </a:p>
          <a:p>
            <a:r>
              <a:rPr lang="en-US" sz="16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</a:t>
            </a:r>
            <a:r>
              <a:rPr lang="en-US" sz="1600" baseline="-250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</a:t>
            </a:r>
            <a:r>
              <a:rPr lang="ru-RU" sz="1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молярный объем жидкости;</a:t>
            </a:r>
          </a:p>
          <a:p>
            <a:r>
              <a:rPr lang="ru-RU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 - радиус капли;</a:t>
            </a:r>
          </a:p>
          <a:p>
            <a:r>
              <a:rPr lang="ru-RU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 - газовая постоянная;</a:t>
            </a:r>
          </a:p>
          <a:p>
            <a:r>
              <a:rPr lang="ru-RU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Т - температура</a:t>
            </a:r>
            <a:endParaRPr lang="en-US" sz="16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16298" y="1484784"/>
            <a:ext cx="19275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Закон Юнга</a:t>
            </a:r>
            <a:endParaRPr lang="ru-RU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468826"/>
              </p:ext>
            </p:extLst>
          </p:nvPr>
        </p:nvGraphicFramePr>
        <p:xfrm>
          <a:off x="2495600" y="1772816"/>
          <a:ext cx="2532102" cy="778892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26605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6605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cos</a:t>
                      </a:r>
                      <a:r>
                        <a:rPr lang="en-US" sz="24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Θ =</a:t>
                      </a:r>
                      <a:endParaRPr lang="ru-RU" sz="2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σ</a:t>
                      </a:r>
                      <a:r>
                        <a:rPr lang="ru-RU" sz="2400" baseline="-25000" dirty="0" err="1" smtClean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тг</a:t>
                      </a:r>
                      <a:r>
                        <a:rPr lang="en-US" sz="2400" baseline="-25000" dirty="0" smtClean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en-US" sz="2400" dirty="0" smtClean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en-US" sz="24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- </a:t>
                      </a:r>
                      <a:r>
                        <a:rPr lang="en-US" sz="2400" dirty="0" smtClean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σ</a:t>
                      </a:r>
                      <a:r>
                        <a:rPr lang="ru-RU" sz="2400" baseline="-25000" dirty="0" err="1" smtClean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тж</a:t>
                      </a:r>
                      <a:endParaRPr lang="ru-RU" sz="2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σ</a:t>
                      </a:r>
                      <a:r>
                        <a:rPr lang="ru-RU" sz="2400" baseline="-25000" dirty="0" err="1" smtClean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жг</a:t>
                      </a:r>
                      <a:endParaRPr lang="ru-RU" sz="2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098" name="Picture 2" descr="&amp;Kcy;&amp;acy;&amp;rcy;&amp;tcy;&amp;icy;&amp;ncy;&amp;kcy;&amp;icy; &amp;pcy;&amp;ocy; &amp;zcy;&amp;acy;&amp;pcy;&amp;rcy;&amp;ocy;&amp;scy;&amp;ucy; contact ang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056" y="841906"/>
            <a:ext cx="3333750" cy="2085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375138" y="260649"/>
            <a:ext cx="9969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 smtClean="0">
                <a:solidFill>
                  <a:schemeClr val="accent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I. </a:t>
            </a:r>
            <a:r>
              <a:rPr lang="ru-RU" sz="2400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Размерные эффекты, связанные с кривизной поверхности жидких или газообразных дисперсных частиц</a:t>
            </a:r>
            <a:r>
              <a:rPr lang="en-US" sz="24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  <a:endParaRPr lang="ru-RU" sz="2400" dirty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417740"/>
              </p:ext>
            </p:extLst>
          </p:nvPr>
        </p:nvGraphicFramePr>
        <p:xfrm>
          <a:off x="204715" y="4884842"/>
          <a:ext cx="1828800" cy="1089636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914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26348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p</a:t>
                      </a:r>
                      <a:r>
                        <a:rPr lang="en-US" sz="2400" baseline="-25000" dirty="0" smtClean="0">
                          <a:solidFill>
                            <a:srgbClr val="FF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c</a:t>
                      </a:r>
                      <a:r>
                        <a:rPr lang="en-US" sz="2400" baseline="-25000" dirty="0" smtClean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en-US" sz="2400" dirty="0" smtClean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= </a:t>
                      </a:r>
                      <a:r>
                        <a:rPr lang="ru-RU" sz="2400" dirty="0" smtClean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±  </a:t>
                      </a:r>
                      <a:endParaRPr lang="ru-RU" sz="12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2σ</a:t>
                      </a:r>
                      <a:endParaRPr lang="ru-RU" sz="12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32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r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0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911072" y="1265175"/>
            <a:ext cx="99897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а) Термодинамический параметр - температура плавления: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33694" y="1700809"/>
            <a:ext cx="80947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При уменьшении радиуса частицы температура плавления также уменьшается (для аэрозоля).</a:t>
            </a:r>
            <a:endParaRPr lang="en-US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077248"/>
              </p:ext>
            </p:extLst>
          </p:nvPr>
        </p:nvGraphicFramePr>
        <p:xfrm>
          <a:off x="2063849" y="3570785"/>
          <a:ext cx="3361403" cy="84124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93456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819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8864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H</a:t>
                      </a:r>
                      <a:r>
                        <a:rPr lang="en-US" sz="2400" baseline="-25000" dirty="0" err="1">
                          <a:solidFill>
                            <a:srgbClr val="FF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m,d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– H</a:t>
                      </a:r>
                      <a:r>
                        <a:rPr lang="en-US" sz="2400" baseline="-25000" dirty="0">
                          <a:solidFill>
                            <a:srgbClr val="FF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m,0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≈</a:t>
                      </a:r>
                      <a:endParaRPr lang="ru-RU" sz="2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2d</a:t>
                      </a:r>
                      <a:r>
                        <a:rPr lang="en-US" sz="2400" baseline="-250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0</a:t>
                      </a:r>
                      <a:endParaRPr lang="ru-RU" sz="2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H</a:t>
                      </a:r>
                      <a:r>
                        <a:rPr lang="en-US" sz="2400" baseline="-250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m,0</a:t>
                      </a:r>
                      <a:r>
                        <a:rPr lang="en-US" sz="24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* S</a:t>
                      </a:r>
                      <a:r>
                        <a:rPr lang="en-US" sz="2400" baseline="-250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m,0</a:t>
                      </a:r>
                      <a:endParaRPr lang="ru-RU" sz="2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3R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d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852460" y="5152766"/>
            <a:ext cx="989678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</a:t>
            </a:r>
            <a:r>
              <a:rPr lang="en-US" sz="2000" baseline="-25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m,0 </a:t>
            </a:r>
            <a:r>
              <a:rPr lang="en-US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sz="20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</a:t>
            </a:r>
            <a:r>
              <a:rPr lang="en-US" sz="2000" baseline="-250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m,d</a:t>
            </a:r>
            <a:r>
              <a:rPr lang="en-US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–</a:t>
            </a:r>
            <a:r>
              <a:rPr lang="ru-RU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энтальпия плавления макро- и высокодисперсного образца;</a:t>
            </a:r>
            <a:endParaRPr lang="en-US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</a:t>
            </a:r>
            <a:r>
              <a:rPr lang="en-US" sz="2000" baseline="-25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m,0</a:t>
            </a:r>
            <a:r>
              <a:rPr lang="en-US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– </a:t>
            </a:r>
            <a:r>
              <a:rPr lang="ru-RU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энтропия плавления макроэлемента</a:t>
            </a:r>
            <a:r>
              <a:rPr lang="ru-RU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;</a:t>
            </a:r>
          </a:p>
          <a:p>
            <a:r>
              <a:rPr 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2d</a:t>
            </a:r>
            <a:r>
              <a:rPr lang="en-US" sz="2000" baseline="-25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0 </a:t>
            </a:r>
            <a:r>
              <a:rPr 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 </a:t>
            </a:r>
            <a:r>
              <a:rPr lang="ru-RU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минимальный диаметр частиц, при котором жидкость = твердое тело</a:t>
            </a:r>
            <a:r>
              <a:rPr lang="ru-RU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;</a:t>
            </a:r>
          </a:p>
          <a:p>
            <a:r>
              <a:rPr 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 </a:t>
            </a:r>
            <a:r>
              <a:rPr lang="en-US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 </a:t>
            </a:r>
            <a:r>
              <a:rPr lang="ru-RU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диаметр частицы</a:t>
            </a:r>
            <a:endParaRPr lang="en-US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 </a:t>
            </a:r>
            <a:r>
              <a:rPr lang="ru-RU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 </a:t>
            </a:r>
            <a:r>
              <a:rPr lang="ru-RU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газовая </a:t>
            </a:r>
            <a:r>
              <a:rPr lang="ru-RU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постоянная</a:t>
            </a:r>
            <a:endParaRPr lang="ru-RU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389389"/>
              </p:ext>
            </p:extLst>
          </p:nvPr>
        </p:nvGraphicFramePr>
        <p:xfrm>
          <a:off x="7104112" y="3618047"/>
          <a:ext cx="2154200" cy="84124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114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427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Δ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H</a:t>
                      </a:r>
                      <a:r>
                        <a:rPr lang="en-US" sz="2400" baseline="-25000" dirty="0" err="1">
                          <a:solidFill>
                            <a:srgbClr val="FF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m</a:t>
                      </a:r>
                      <a:r>
                        <a:rPr lang="en-US" sz="2400" baseline="-250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en-US" sz="32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 ̴</a:t>
                      </a:r>
                      <a:endParaRPr lang="ru-RU" sz="32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1</a:t>
                      </a:r>
                      <a:endParaRPr lang="ru-RU" sz="2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d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93520" y="88355"/>
            <a:ext cx="975886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II</a:t>
            </a:r>
            <a:r>
              <a:rPr lang="en-US" sz="2800" b="1" dirty="0" smtClean="0">
                <a:solidFill>
                  <a:schemeClr val="accent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  <a:r>
              <a:rPr lang="en-GB" sz="2800" dirty="0" smtClean="0"/>
              <a:t> </a:t>
            </a:r>
            <a:r>
              <a:rPr lang="ru-RU" sz="2800" dirty="0"/>
              <a:t>Изменение физико-химических свойств из-за небольшого </a:t>
            </a:r>
            <a:r>
              <a:rPr lang="ru-RU" sz="2800" dirty="0" smtClean="0"/>
              <a:t>размера дисперсных </a:t>
            </a:r>
            <a:r>
              <a:rPr lang="ru-RU" sz="2800" dirty="0"/>
              <a:t>частиц</a:t>
            </a:r>
            <a:r>
              <a:rPr lang="ru-RU" sz="2800" dirty="0" smtClean="0"/>
              <a:t>:</a:t>
            </a:r>
          </a:p>
          <a:p>
            <a:endParaRPr lang="ru-RU" sz="2800" dirty="0"/>
          </a:p>
          <a:p>
            <a:endParaRPr lang="ru-RU" sz="2800" dirty="0" smtClean="0"/>
          </a:p>
          <a:p>
            <a:endParaRPr lang="en-GB" sz="2800" dirty="0" smtClean="0"/>
          </a:p>
          <a:p>
            <a:endParaRPr lang="ru-RU" sz="2800" dirty="0" smtClean="0"/>
          </a:p>
          <a:p>
            <a:endParaRPr lang="ru-RU" sz="2800" b="1" dirty="0">
              <a:solidFill>
                <a:schemeClr val="accent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6081071" y="3875533"/>
            <a:ext cx="71978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20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Saule\Documents\Bluetooth Folder\image5.jpe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8876" y="404665"/>
            <a:ext cx="6912768" cy="4943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847529" y="5347706"/>
            <a:ext cx="84926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Рис. 1. Температура плавления </a:t>
            </a:r>
            <a:r>
              <a:rPr lang="ru-RU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(⁰C</a:t>
            </a:r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 в зависимости от диаметра частиц (</a:t>
            </a:r>
            <a:r>
              <a:rPr lang="ru-RU" sz="24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нм</a:t>
            </a:r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95575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063553" y="1661899"/>
            <a:ext cx="94415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При уменьшении радиуса частицы точка кристаллизации также уменьшается</a:t>
            </a:r>
            <a:r>
              <a:rPr lang="ru-RU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endParaRPr lang="en-US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Переохлаждение</a:t>
            </a:r>
            <a:r>
              <a:rPr 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el-GR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Δ</a:t>
            </a:r>
            <a:r>
              <a:rPr lang="en-US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 = T</a:t>
            </a:r>
            <a:r>
              <a:rPr lang="en-US" sz="2400" baseline="-25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0</a:t>
            </a:r>
            <a:r>
              <a:rPr lang="en-US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- T</a:t>
            </a:r>
            <a:r>
              <a:rPr lang="en-US" sz="2400" baseline="-25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</a:t>
            </a:r>
            <a:r>
              <a:rPr lang="en-US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).</a:t>
            </a:r>
            <a:endParaRPr lang="ru-RU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41818" y="3462100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Таблица 1. Максимальное переохлаждение (ΔT, </a:t>
            </a:r>
            <a:r>
              <a:rPr lang="ru-RU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⁰C</a:t>
            </a:r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 капель жидкого металла (d = 2-100 мкм).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11071" y="96306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II.</a:t>
            </a:r>
            <a:endParaRPr lang="ru-RU" sz="2800" b="1" dirty="0">
              <a:solidFill>
                <a:schemeClr val="accent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911072" y="735089"/>
            <a:ext cx="95939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a) </a:t>
            </a:r>
            <a:r>
              <a:rPr lang="ru-RU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Термодинамический параметр - точка кристаллизации: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106587"/>
              </p:ext>
            </p:extLst>
          </p:nvPr>
        </p:nvGraphicFramePr>
        <p:xfrm>
          <a:off x="2157163" y="4293096"/>
          <a:ext cx="7427060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67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5676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5676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5676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20165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ртуть</a:t>
                      </a:r>
                      <a:endParaRPr lang="ru-RU" sz="24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77</a:t>
                      </a:r>
                      <a:endParaRPr lang="ru-RU" sz="24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золото</a:t>
                      </a:r>
                      <a:endParaRPr lang="ru-RU" sz="24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230</a:t>
                      </a:r>
                      <a:endParaRPr lang="ru-RU" sz="24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галлий</a:t>
                      </a:r>
                      <a:endParaRPr lang="ru-RU" sz="24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76</a:t>
                      </a:r>
                      <a:endParaRPr lang="ru-RU" sz="24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медь</a:t>
                      </a:r>
                      <a:endParaRPr lang="ru-RU" sz="24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236</a:t>
                      </a:r>
                      <a:endParaRPr lang="ru-RU" sz="24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олово</a:t>
                      </a:r>
                      <a:endParaRPr lang="ru-RU" sz="24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118</a:t>
                      </a:r>
                      <a:endParaRPr lang="ru-RU" sz="24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марганец</a:t>
                      </a:r>
                      <a:endParaRPr lang="ru-RU" sz="24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308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свинец</a:t>
                      </a:r>
                      <a:endParaRPr lang="ru-RU" sz="24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80</a:t>
                      </a:r>
                      <a:endParaRPr lang="ru-RU" sz="24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никель</a:t>
                      </a:r>
                      <a:endParaRPr lang="ru-RU" sz="24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309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серебро</a:t>
                      </a:r>
                      <a:endParaRPr lang="ru-RU" sz="24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227</a:t>
                      </a:r>
                      <a:endParaRPr lang="ru-RU" sz="24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платина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370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728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1111</Words>
  <Application>Microsoft Office PowerPoint</Application>
  <PresentationFormat>Широкоэкранный</PresentationFormat>
  <Paragraphs>251</Paragraphs>
  <Slides>20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30" baseType="lpstr">
      <vt:lpstr>Arial Unicode MS</vt:lpstr>
      <vt:lpstr>Arial</vt:lpstr>
      <vt:lpstr>Calibri</vt:lpstr>
      <vt:lpstr>Calibri Light</vt:lpstr>
      <vt:lpstr>Cambria</vt:lpstr>
      <vt:lpstr>Cambria Math</vt:lpstr>
      <vt:lpstr>Courier New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Адильбекова Акбота</dc:creator>
  <cp:lastModifiedBy>admin</cp:lastModifiedBy>
  <cp:revision>46</cp:revision>
  <dcterms:created xsi:type="dcterms:W3CDTF">2018-10-05T04:24:28Z</dcterms:created>
  <dcterms:modified xsi:type="dcterms:W3CDTF">2021-11-09T09:31:00Z</dcterms:modified>
</cp:coreProperties>
</file>